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6" r:id="rId3"/>
    <p:sldId id="257" r:id="rId4"/>
    <p:sldId id="268" r:id="rId5"/>
    <p:sldId id="269" r:id="rId6"/>
    <p:sldId id="270" r:id="rId7"/>
    <p:sldId id="271" r:id="rId8"/>
    <p:sldId id="272" r:id="rId9"/>
    <p:sldId id="273" r:id="rId10"/>
    <p:sldId id="258" r:id="rId11"/>
    <p:sldId id="267" r:id="rId12"/>
    <p:sldId id="265" r:id="rId13"/>
    <p:sldId id="266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8F8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34" d="100"/>
          <a:sy n="134" d="100"/>
        </p:scale>
        <p:origin x="-112" y="-42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9.xml"/><Relationship Id="rId12" Type="http://schemas.openxmlformats.org/officeDocument/2006/relationships/slide" Target="slides/slide10.xml"/><Relationship Id="rId13" Type="http://schemas.openxmlformats.org/officeDocument/2006/relationships/slide" Target="slides/slide11.xml"/><Relationship Id="rId14" Type="http://schemas.openxmlformats.org/officeDocument/2006/relationships/slide" Target="slides/slide12.xml"/><Relationship Id="rId15" Type="http://schemas.openxmlformats.org/officeDocument/2006/relationships/printerSettings" Target="printerSettings/printerSettings1.bin"/><Relationship Id="rId16" Type="http://schemas.openxmlformats.org/officeDocument/2006/relationships/presProps" Target="presProps.xml"/><Relationship Id="rId17" Type="http://schemas.openxmlformats.org/officeDocument/2006/relationships/viewProps" Target="viewProps.xml"/><Relationship Id="rId18" Type="http://schemas.openxmlformats.org/officeDocument/2006/relationships/theme" Target="theme/theme1.xml"/><Relationship Id="rId1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Relationship Id="rId9" Type="http://schemas.openxmlformats.org/officeDocument/2006/relationships/slide" Target="slides/slide7.xml"/><Relationship Id="rId10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1.jpeg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1.jpeg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BC58163F-C32B-43F0-A9A1-8234F9D9BDC6}" type="datetimeFigureOut">
              <a:rPr lang="en-US" smtClean="0"/>
              <a:t>7/30/14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E201B40C-766A-49D8-A780-EADC280ED00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Academic Structure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 foundation for ALL writing in school!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85800" y="57727"/>
            <a:ext cx="8001000" cy="381000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Claim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1689099" y="438727"/>
            <a:ext cx="7010400" cy="861774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Point #1 </a:t>
            </a:r>
          </a:p>
          <a:p>
            <a:pPr algn="ctr"/>
            <a:r>
              <a:rPr lang="en-US" sz="1600" b="1" dirty="0" smtClean="0"/>
              <a:t>What you observed </a:t>
            </a:r>
            <a:r>
              <a:rPr lang="en-US" sz="1600" dirty="0" smtClean="0"/>
              <a:t>in the text to make you think what you thought.</a:t>
            </a:r>
          </a:p>
          <a:p>
            <a:pPr algn="ctr"/>
            <a:r>
              <a:rPr lang="en-US" sz="1600" dirty="0" smtClean="0"/>
              <a:t>(Probably </a:t>
            </a:r>
            <a:r>
              <a:rPr lang="en-US" sz="1600" dirty="0" smtClean="0"/>
              <a:t>YOUR words)</a:t>
            </a:r>
            <a:endParaRPr lang="en-US" sz="1600" dirty="0"/>
          </a:p>
        </p:txBody>
      </p:sp>
      <p:sp>
        <p:nvSpPr>
          <p:cNvPr id="8" name="TextBox 7"/>
          <p:cNvSpPr txBox="1"/>
          <p:nvPr/>
        </p:nvSpPr>
        <p:spPr>
          <a:xfrm>
            <a:off x="2070098" y="1300501"/>
            <a:ext cx="6629400" cy="584775"/>
          </a:xfrm>
          <a:prstGeom prst="rect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Evidence of Point #1</a:t>
            </a:r>
          </a:p>
          <a:p>
            <a:pPr algn="ctr"/>
            <a:r>
              <a:rPr lang="en-US" sz="1600" dirty="0" smtClean="0"/>
              <a:t>The line from the text you observed that shaped your thinking.</a:t>
            </a:r>
            <a:endParaRPr lang="en-US" sz="1600" dirty="0"/>
          </a:p>
        </p:txBody>
      </p:sp>
      <p:sp>
        <p:nvSpPr>
          <p:cNvPr id="11" name="TextBox 10"/>
          <p:cNvSpPr txBox="1"/>
          <p:nvPr/>
        </p:nvSpPr>
        <p:spPr>
          <a:xfrm>
            <a:off x="871680" y="6586509"/>
            <a:ext cx="7848600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332181" y="1885276"/>
            <a:ext cx="6360391" cy="58477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Analysis of Point #1</a:t>
            </a:r>
          </a:p>
          <a:p>
            <a:pPr algn="ctr"/>
            <a:r>
              <a:rPr lang="en-US" sz="1600" dirty="0" smtClean="0"/>
              <a:t>How what you observed made you think what you think (so what).</a:t>
            </a:r>
            <a:endParaRPr lang="en-US" sz="1600" dirty="0"/>
          </a:p>
        </p:txBody>
      </p:sp>
      <p:sp>
        <p:nvSpPr>
          <p:cNvPr id="13" name="TextBox 12"/>
          <p:cNvSpPr txBox="1"/>
          <p:nvPr/>
        </p:nvSpPr>
        <p:spPr>
          <a:xfrm>
            <a:off x="1709880" y="4500410"/>
            <a:ext cx="7010400" cy="83099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Point #</a:t>
            </a:r>
            <a:r>
              <a:rPr lang="en-US" sz="1600" dirty="0"/>
              <a:t>3</a:t>
            </a:r>
            <a:endParaRPr lang="en-US" sz="1600" dirty="0" smtClean="0"/>
          </a:p>
          <a:p>
            <a:pPr algn="ctr"/>
            <a:r>
              <a:rPr lang="en-US" sz="1600" b="1" dirty="0" smtClean="0"/>
              <a:t>What you observed </a:t>
            </a:r>
            <a:r>
              <a:rPr lang="en-US" sz="1600" dirty="0" smtClean="0"/>
              <a:t>in the text to make you think what you thought.</a:t>
            </a:r>
          </a:p>
          <a:p>
            <a:pPr algn="ctr"/>
            <a:r>
              <a:rPr lang="en-US" sz="1600" smtClean="0"/>
              <a:t>(Probably </a:t>
            </a:r>
            <a:r>
              <a:rPr lang="en-US" sz="1600" dirty="0" smtClean="0"/>
              <a:t>YOUR words)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1840344" y="2470051"/>
            <a:ext cx="6859154" cy="83099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Point #2 </a:t>
            </a:r>
          </a:p>
          <a:p>
            <a:pPr algn="ctr"/>
            <a:r>
              <a:rPr lang="en-US" sz="1600" b="1" dirty="0" smtClean="0"/>
              <a:t>What you observed </a:t>
            </a:r>
            <a:r>
              <a:rPr lang="en-US" sz="1600" dirty="0" smtClean="0"/>
              <a:t>in the text to make you think what you thought.</a:t>
            </a:r>
          </a:p>
          <a:p>
            <a:pPr algn="ctr"/>
            <a:r>
              <a:rPr lang="en-US" sz="1600" dirty="0" smtClean="0"/>
              <a:t>(Probably </a:t>
            </a:r>
            <a:r>
              <a:rPr lang="en-US" sz="1600" dirty="0" smtClean="0"/>
              <a:t>YOUR words)</a:t>
            </a:r>
            <a:endParaRPr lang="en-US" sz="1600" dirty="0"/>
          </a:p>
        </p:txBody>
      </p:sp>
      <p:sp>
        <p:nvSpPr>
          <p:cNvPr id="15" name="TextBox 14"/>
          <p:cNvSpPr txBox="1"/>
          <p:nvPr/>
        </p:nvSpPr>
        <p:spPr>
          <a:xfrm>
            <a:off x="2083954" y="5344303"/>
            <a:ext cx="6629400" cy="615553"/>
          </a:xfrm>
          <a:prstGeom prst="rect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Evidence of Point #1</a:t>
            </a:r>
          </a:p>
          <a:p>
            <a:pPr algn="ctr"/>
            <a:r>
              <a:rPr lang="en-US" sz="1600" dirty="0" smtClean="0"/>
              <a:t>The line from the text you observed that shaped your thinking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2070099" y="3317688"/>
            <a:ext cx="6629400" cy="584775"/>
          </a:xfrm>
          <a:prstGeom prst="rect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Evidence of Point #2</a:t>
            </a:r>
          </a:p>
          <a:p>
            <a:pPr algn="ctr"/>
            <a:r>
              <a:rPr lang="en-US" sz="1600" dirty="0" smtClean="0"/>
              <a:t>The line from the text you observed that shaped your thinking.</a:t>
            </a:r>
            <a:endParaRPr lang="en-US" sz="1600" dirty="0"/>
          </a:p>
        </p:txBody>
      </p:sp>
      <p:sp>
        <p:nvSpPr>
          <p:cNvPr id="17" name="TextBox 16"/>
          <p:cNvSpPr txBox="1"/>
          <p:nvPr/>
        </p:nvSpPr>
        <p:spPr>
          <a:xfrm>
            <a:off x="2359889" y="5978705"/>
            <a:ext cx="6360391" cy="58477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Analysis of Point #1</a:t>
            </a:r>
          </a:p>
          <a:p>
            <a:pPr algn="ctr"/>
            <a:r>
              <a:rPr lang="en-US" sz="1600" dirty="0" smtClean="0"/>
              <a:t>How what you observed made you think what you think (so what).</a:t>
            </a:r>
            <a:endParaRPr lang="en-US" sz="1600" dirty="0"/>
          </a:p>
        </p:txBody>
      </p:sp>
      <p:sp>
        <p:nvSpPr>
          <p:cNvPr id="18" name="TextBox 17"/>
          <p:cNvSpPr txBox="1"/>
          <p:nvPr/>
        </p:nvSpPr>
        <p:spPr>
          <a:xfrm>
            <a:off x="2339108" y="3902463"/>
            <a:ext cx="6360391" cy="58477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Analysis of Point #2</a:t>
            </a:r>
          </a:p>
          <a:p>
            <a:pPr algn="ctr"/>
            <a:r>
              <a:rPr lang="en-US" sz="1600" dirty="0" smtClean="0"/>
              <a:t>How what you observed made you think what you think (so what).</a:t>
            </a:r>
            <a:endParaRPr lang="en-US" sz="1600" dirty="0"/>
          </a:p>
        </p:txBody>
      </p:sp>
      <p:sp>
        <p:nvSpPr>
          <p:cNvPr id="19" name="TextBox 18"/>
          <p:cNvSpPr txBox="1"/>
          <p:nvPr/>
        </p:nvSpPr>
        <p:spPr>
          <a:xfrm>
            <a:off x="300180" y="621268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300180" y="2362200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  <p:sp>
        <p:nvSpPr>
          <p:cNvPr id="21" name="TextBox 20"/>
          <p:cNvSpPr txBox="1"/>
          <p:nvPr/>
        </p:nvSpPr>
        <p:spPr>
          <a:xfrm>
            <a:off x="300180" y="4419600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502224" y="1239720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539171" y="5159637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613060" y="3133022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304800" y="6096000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685389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9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0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8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85800" y="381000"/>
            <a:ext cx="8001000" cy="381000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Claim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1600200" y="1066800"/>
            <a:ext cx="7010400" cy="64633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Point #1 </a:t>
            </a:r>
          </a:p>
          <a:p>
            <a:pPr algn="ctr"/>
            <a:r>
              <a:rPr lang="en-US" b="1" dirty="0" smtClean="0"/>
              <a:t>What you observed </a:t>
            </a:r>
            <a:r>
              <a:rPr lang="en-US" dirty="0" smtClean="0"/>
              <a:t>in the text to make you think what you thought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676400" y="2819400"/>
            <a:ext cx="7010400" cy="64633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Point #2</a:t>
            </a:r>
          </a:p>
          <a:p>
            <a:pPr algn="ctr"/>
            <a:r>
              <a:rPr lang="en-US" b="1" dirty="0" smtClean="0"/>
              <a:t>What you observed </a:t>
            </a:r>
            <a:r>
              <a:rPr lang="en-US" dirty="0" smtClean="0"/>
              <a:t>in the text to make you think what you thought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752600" y="4648200"/>
            <a:ext cx="7010400" cy="64633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Point #3 </a:t>
            </a:r>
          </a:p>
          <a:p>
            <a:pPr algn="ctr"/>
            <a:r>
              <a:rPr lang="en-US" b="1" dirty="0" smtClean="0"/>
              <a:t>What you observed </a:t>
            </a:r>
            <a:r>
              <a:rPr lang="en-US" dirty="0" smtClean="0"/>
              <a:t>in the text to make you think what you thought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1981200" y="1905001"/>
            <a:ext cx="6629400" cy="646331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Evidence of Point #1</a:t>
            </a:r>
          </a:p>
          <a:p>
            <a:pPr algn="ctr"/>
            <a:r>
              <a:rPr lang="en-US" dirty="0" smtClean="0"/>
              <a:t>How what you observed made you think what you think (so what).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057400" y="3733800"/>
            <a:ext cx="6629400" cy="646331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Evidence of Point #2</a:t>
            </a:r>
          </a:p>
          <a:p>
            <a:pPr algn="ctr"/>
            <a:r>
              <a:rPr lang="en-US" dirty="0" smtClean="0"/>
              <a:t>How what you observed made you think what you think (so what).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2133600" y="5410200"/>
            <a:ext cx="6629400" cy="646331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Evidence of Point #3</a:t>
            </a:r>
          </a:p>
          <a:p>
            <a:pPr algn="ctr"/>
            <a:r>
              <a:rPr lang="en-US" dirty="0" smtClean="0"/>
              <a:t>How what you observed made you think what you think (so what).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762000" y="6172200"/>
            <a:ext cx="8001000" cy="381000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mtClean="0"/>
              <a:t>Conclusion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152400" y="990600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228600" y="4648200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28600" y="2819400"/>
            <a:ext cx="1143000" cy="369332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Transition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  <p:bldP spid="14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Showing </a:t>
            </a:r>
            <a:r>
              <a:rPr lang="en-US" dirty="0" err="1" smtClean="0"/>
              <a:t>vs</a:t>
            </a:r>
            <a:r>
              <a:rPr lang="en-US" dirty="0" smtClean="0"/>
              <a:t> Telling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AutoNum type="arabicParenR"/>
            </a:pPr>
            <a:r>
              <a:rPr lang="en-US" dirty="0" smtClean="0"/>
              <a:t>Tell me that you are GOOD at what you are good at.  </a:t>
            </a:r>
          </a:p>
          <a:p>
            <a:pPr lvl="1"/>
            <a:r>
              <a:rPr lang="en-US" dirty="0" smtClean="0"/>
              <a:t>Art, swimming, band, reading, breathing, </a:t>
            </a:r>
            <a:r>
              <a:rPr lang="en-US" smtClean="0"/>
              <a:t>etc.</a:t>
            </a:r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 marL="514350" indent="-514350">
              <a:buAutoNum type="arabicParenR" startAt="2"/>
            </a:pPr>
            <a:r>
              <a:rPr lang="en-US" dirty="0" smtClean="0"/>
              <a:t>SHOW me that you are GOOD at what you are good at.</a:t>
            </a:r>
          </a:p>
          <a:p>
            <a:pPr lvl="1"/>
            <a:r>
              <a:rPr lang="en-US" dirty="0" smtClean="0"/>
              <a:t>WORK to make it clear to your audience that you are good at that activity!</a:t>
            </a:r>
          </a:p>
        </p:txBody>
      </p:sp>
    </p:spTree>
    <p:extLst>
      <p:ext uri="{BB962C8B-B14F-4D97-AF65-F5344CB8AC3E}">
        <p14:creationId xmlns:p14="http://schemas.microsoft.com/office/powerpoint/2010/main" val="217007231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Suggested structure </a:t>
            </a:r>
            <a:r>
              <a:rPr lang="en-US" dirty="0" smtClean="0"/>
              <a:t>for ALL academic responses in ALL classes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smtClean="0"/>
              <a:t>A clear method or organization for academic responses.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This Structure?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This is not creative </a:t>
            </a:r>
            <a:r>
              <a:rPr lang="en-US" dirty="0" smtClean="0"/>
              <a:t>writing.</a:t>
            </a:r>
            <a:endParaRPr lang="en-US" dirty="0"/>
          </a:p>
          <a:p>
            <a:pPr lvl="1"/>
            <a:r>
              <a:rPr lang="en-US" dirty="0"/>
              <a:t>Short stories</a:t>
            </a:r>
          </a:p>
          <a:p>
            <a:pPr lvl="1"/>
            <a:r>
              <a:rPr lang="en-US" dirty="0"/>
              <a:t>Novels</a:t>
            </a:r>
          </a:p>
          <a:p>
            <a:pPr lvl="1"/>
            <a:r>
              <a:rPr lang="en-US" dirty="0"/>
              <a:t>Poems</a:t>
            </a:r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This is not informal responses in a journal.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This Structure NOT?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7069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Its organization is predictable and, therefore, clear to the reader.</a:t>
            </a:r>
          </a:p>
          <a:p>
            <a:endParaRPr lang="en-US" dirty="0"/>
          </a:p>
          <a:p>
            <a:r>
              <a:rPr lang="en-US" dirty="0" smtClean="0"/>
              <a:t>Transitions help the reader understand your points as you move through your explanation.</a:t>
            </a:r>
          </a:p>
          <a:p>
            <a:endParaRPr lang="en-US" dirty="0"/>
          </a:p>
          <a:p>
            <a:r>
              <a:rPr lang="en-US" dirty="0" smtClean="0"/>
              <a:t>It forces you to slow down and SHOW not just TELL why you think what you think.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Why is This Structure Important?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70824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number of sentences is NOT all that important.</a:t>
            </a:r>
          </a:p>
          <a:p>
            <a:endParaRPr lang="en-US" dirty="0"/>
          </a:p>
          <a:p>
            <a:r>
              <a:rPr lang="en-US" dirty="0" smtClean="0"/>
              <a:t>The pattern of making a </a:t>
            </a:r>
            <a:r>
              <a:rPr lang="en-US" b="1" u="sng" dirty="0" smtClean="0"/>
              <a:t>point</a:t>
            </a:r>
            <a:r>
              <a:rPr lang="en-US" dirty="0" smtClean="0"/>
              <a:t>…showing </a:t>
            </a:r>
            <a:r>
              <a:rPr lang="en-US" b="1" u="sng" dirty="0" smtClean="0"/>
              <a:t>evidence</a:t>
            </a:r>
            <a:r>
              <a:rPr lang="en-US" dirty="0" smtClean="0"/>
              <a:t> that shaped your thinking…and then showing your </a:t>
            </a:r>
            <a:r>
              <a:rPr lang="en-US" b="1" u="sng" dirty="0" smtClean="0"/>
              <a:t>analysis</a:t>
            </a:r>
            <a:r>
              <a:rPr lang="en-US" dirty="0" smtClean="0"/>
              <a:t> of HOW that evidence shaped you is important.</a:t>
            </a:r>
          </a:p>
          <a:p>
            <a:endParaRPr lang="en-US" dirty="0"/>
          </a:p>
          <a:p>
            <a:r>
              <a:rPr lang="en-US" dirty="0" smtClean="0"/>
              <a:t>This basic structure can be easily expanded for essays, research papers, dissertations!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Clarification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08301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See the following slides for the structure.</a:t>
            </a:r>
          </a:p>
          <a:p>
            <a:endParaRPr lang="en-US" dirty="0"/>
          </a:p>
          <a:p>
            <a:r>
              <a:rPr lang="en-US" dirty="0" smtClean="0"/>
              <a:t>Think point – evidence – analysis</a:t>
            </a:r>
          </a:p>
          <a:p>
            <a:endParaRPr lang="en-US" dirty="0"/>
          </a:p>
          <a:p>
            <a:r>
              <a:rPr lang="en-US" dirty="0" smtClean="0"/>
              <a:t>Show don’t just tell</a:t>
            </a:r>
          </a:p>
          <a:p>
            <a:endParaRPr lang="en-US" dirty="0"/>
          </a:p>
          <a:p>
            <a:r>
              <a:rPr lang="en-US" dirty="0" smtClean="0"/>
              <a:t>Use transitions to help your reader through your explanation.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do I do this structure?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8992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academic writing, the writer must clearly state and explain his or her thinking.</a:t>
            </a:r>
          </a:p>
          <a:p>
            <a:endParaRPr lang="en-US" dirty="0"/>
          </a:p>
          <a:p>
            <a:r>
              <a:rPr lang="en-US" dirty="0" smtClean="0"/>
              <a:t>If the READER is, at all, unclear on a point…it is the WRITER’S issue to fix.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Warning!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84880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Cue majestic music…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Behold…the Structure!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586689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85800" y="57727"/>
            <a:ext cx="8001000" cy="381000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Claim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1689099" y="438727"/>
            <a:ext cx="7010400" cy="861774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Point #1 </a:t>
            </a:r>
          </a:p>
          <a:p>
            <a:pPr algn="ctr"/>
            <a:r>
              <a:rPr lang="en-US" sz="1600" b="1" dirty="0" smtClean="0"/>
              <a:t>What you observed </a:t>
            </a:r>
            <a:r>
              <a:rPr lang="en-US" sz="1600" dirty="0" smtClean="0"/>
              <a:t>in the text to make you think what you thought.</a:t>
            </a:r>
          </a:p>
          <a:p>
            <a:pPr algn="ctr"/>
            <a:r>
              <a:rPr lang="en-US" sz="1600" dirty="0" smtClean="0"/>
              <a:t>(Probably </a:t>
            </a:r>
            <a:r>
              <a:rPr lang="en-US" sz="1600" dirty="0" smtClean="0"/>
              <a:t>YOUR words)</a:t>
            </a:r>
            <a:endParaRPr lang="en-US" sz="1600" dirty="0"/>
          </a:p>
        </p:txBody>
      </p:sp>
      <p:sp>
        <p:nvSpPr>
          <p:cNvPr id="8" name="TextBox 7"/>
          <p:cNvSpPr txBox="1"/>
          <p:nvPr/>
        </p:nvSpPr>
        <p:spPr>
          <a:xfrm>
            <a:off x="2070098" y="1300501"/>
            <a:ext cx="6629400" cy="584775"/>
          </a:xfrm>
          <a:prstGeom prst="rect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Evidence of Point #1</a:t>
            </a:r>
          </a:p>
          <a:p>
            <a:pPr algn="ctr"/>
            <a:r>
              <a:rPr lang="en-US" sz="1600" dirty="0" smtClean="0"/>
              <a:t>The line from the text you observed that shaped your thinking.</a:t>
            </a:r>
            <a:endParaRPr lang="en-US" sz="1600" dirty="0"/>
          </a:p>
        </p:txBody>
      </p:sp>
      <p:sp>
        <p:nvSpPr>
          <p:cNvPr id="11" name="TextBox 10"/>
          <p:cNvSpPr txBox="1"/>
          <p:nvPr/>
        </p:nvSpPr>
        <p:spPr>
          <a:xfrm>
            <a:off x="871680" y="6586509"/>
            <a:ext cx="7848600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332181" y="1885276"/>
            <a:ext cx="6360391" cy="58477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Analysis of Point #1</a:t>
            </a:r>
          </a:p>
          <a:p>
            <a:pPr algn="ctr"/>
            <a:r>
              <a:rPr lang="en-US" sz="1600" dirty="0" smtClean="0"/>
              <a:t>How what you observed made you think what you think (so what).</a:t>
            </a:r>
            <a:endParaRPr lang="en-US" sz="1600" dirty="0"/>
          </a:p>
        </p:txBody>
      </p:sp>
      <p:sp>
        <p:nvSpPr>
          <p:cNvPr id="13" name="TextBox 12"/>
          <p:cNvSpPr txBox="1"/>
          <p:nvPr/>
        </p:nvSpPr>
        <p:spPr>
          <a:xfrm>
            <a:off x="1709880" y="4500410"/>
            <a:ext cx="7010400" cy="83099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Point #</a:t>
            </a:r>
            <a:r>
              <a:rPr lang="en-US" sz="1600" dirty="0"/>
              <a:t>3</a:t>
            </a:r>
            <a:endParaRPr lang="en-US" sz="1600" dirty="0" smtClean="0"/>
          </a:p>
          <a:p>
            <a:pPr algn="ctr"/>
            <a:r>
              <a:rPr lang="en-US" sz="1600" b="1" dirty="0" smtClean="0"/>
              <a:t>What you observed </a:t>
            </a:r>
            <a:r>
              <a:rPr lang="en-US" sz="1600" dirty="0" smtClean="0"/>
              <a:t>in the text to make you think what you thought.</a:t>
            </a:r>
          </a:p>
          <a:p>
            <a:pPr algn="ctr"/>
            <a:r>
              <a:rPr lang="en-US" sz="1600" dirty="0" smtClean="0"/>
              <a:t>(Probably </a:t>
            </a:r>
            <a:r>
              <a:rPr lang="en-US" sz="1600" dirty="0" smtClean="0"/>
              <a:t>YOUR words)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1840344" y="2470051"/>
            <a:ext cx="6859154" cy="830997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Point #2 </a:t>
            </a:r>
          </a:p>
          <a:p>
            <a:pPr algn="ctr"/>
            <a:r>
              <a:rPr lang="en-US" sz="1600" b="1" dirty="0" smtClean="0"/>
              <a:t>What you observed </a:t>
            </a:r>
            <a:r>
              <a:rPr lang="en-US" sz="1600" dirty="0" smtClean="0"/>
              <a:t>in the text to make you think what you thought.</a:t>
            </a:r>
          </a:p>
          <a:p>
            <a:pPr algn="ctr"/>
            <a:r>
              <a:rPr lang="en-US" sz="1600" dirty="0" smtClean="0"/>
              <a:t>(Probably </a:t>
            </a:r>
            <a:r>
              <a:rPr lang="en-US" sz="1600" dirty="0" smtClean="0"/>
              <a:t>YOUR words)</a:t>
            </a:r>
            <a:endParaRPr lang="en-US" sz="1600" dirty="0"/>
          </a:p>
        </p:txBody>
      </p:sp>
      <p:sp>
        <p:nvSpPr>
          <p:cNvPr id="15" name="TextBox 14"/>
          <p:cNvSpPr txBox="1"/>
          <p:nvPr/>
        </p:nvSpPr>
        <p:spPr>
          <a:xfrm>
            <a:off x="2083954" y="5344303"/>
            <a:ext cx="6629400" cy="615553"/>
          </a:xfrm>
          <a:prstGeom prst="rect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Evidence of Point #1</a:t>
            </a:r>
          </a:p>
          <a:p>
            <a:pPr algn="ctr"/>
            <a:r>
              <a:rPr lang="en-US" sz="1600" dirty="0" smtClean="0"/>
              <a:t>The line from the text you observed that shaped your thinking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2070099" y="3317688"/>
            <a:ext cx="6629400" cy="584775"/>
          </a:xfrm>
          <a:prstGeom prst="rect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Evidence of Point #2</a:t>
            </a:r>
          </a:p>
          <a:p>
            <a:pPr algn="ctr"/>
            <a:r>
              <a:rPr lang="en-US" sz="1600" dirty="0" smtClean="0"/>
              <a:t>The line from the text you observed that shaped your thinking.</a:t>
            </a:r>
            <a:endParaRPr lang="en-US" sz="1600" dirty="0"/>
          </a:p>
        </p:txBody>
      </p:sp>
      <p:sp>
        <p:nvSpPr>
          <p:cNvPr id="17" name="TextBox 16"/>
          <p:cNvSpPr txBox="1"/>
          <p:nvPr/>
        </p:nvSpPr>
        <p:spPr>
          <a:xfrm>
            <a:off x="2359889" y="5978705"/>
            <a:ext cx="6360391" cy="58477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Analysis of Point #1</a:t>
            </a:r>
          </a:p>
          <a:p>
            <a:pPr algn="ctr"/>
            <a:r>
              <a:rPr lang="en-US" sz="1600" dirty="0" smtClean="0"/>
              <a:t>How what you observed made you think what you think (so what).</a:t>
            </a:r>
            <a:endParaRPr lang="en-US" sz="1600" dirty="0"/>
          </a:p>
        </p:txBody>
      </p:sp>
      <p:sp>
        <p:nvSpPr>
          <p:cNvPr id="18" name="TextBox 17"/>
          <p:cNvSpPr txBox="1"/>
          <p:nvPr/>
        </p:nvSpPr>
        <p:spPr>
          <a:xfrm>
            <a:off x="2339108" y="3902463"/>
            <a:ext cx="6360391" cy="58477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Analysis of Point #2</a:t>
            </a:r>
          </a:p>
          <a:p>
            <a:pPr algn="ctr"/>
            <a:r>
              <a:rPr lang="en-US" sz="1600" dirty="0" smtClean="0"/>
              <a:t>How what you observed made you think what you think (so what).</a:t>
            </a:r>
            <a:endParaRPr lang="en-US" sz="16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8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</p:bldLst>
  </p:timing>
</p:sld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70</TotalTime>
  <Words>783</Words>
  <Application>Microsoft Macintosh PowerPoint</Application>
  <PresentationFormat>On-screen Show (4:3)</PresentationFormat>
  <Paragraphs>117</Paragraphs>
  <Slides>12</Slides>
  <Notes>0</Notes>
  <HiddenSlides>1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12</vt:i4>
      </vt:variant>
    </vt:vector>
  </HeadingPairs>
  <TitlesOfParts>
    <vt:vector size="14" baseType="lpstr">
      <vt:lpstr>Office Theme</vt:lpstr>
      <vt:lpstr>Concourse</vt:lpstr>
      <vt:lpstr>The Academic Structure</vt:lpstr>
      <vt:lpstr>What is This Structure?</vt:lpstr>
      <vt:lpstr>What is This Structure NOT?</vt:lpstr>
      <vt:lpstr>Why is This Structure Important?</vt:lpstr>
      <vt:lpstr>Clarification</vt:lpstr>
      <vt:lpstr>How do I do this structure?</vt:lpstr>
      <vt:lpstr>Warning!</vt:lpstr>
      <vt:lpstr>Behold…the Structure!</vt:lpstr>
      <vt:lpstr>PowerPoint Presentation</vt:lpstr>
      <vt:lpstr>PowerPoint Presentation</vt:lpstr>
      <vt:lpstr>PowerPoint Presentation</vt:lpstr>
      <vt:lpstr>Showing vs Telling</vt:lpstr>
    </vt:vector>
  </TitlesOfParts>
  <Company>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Academic Structure</dc:title>
  <dc:creator>.</dc:creator>
  <cp:lastModifiedBy>Chris Warner</cp:lastModifiedBy>
  <cp:revision>13</cp:revision>
  <dcterms:created xsi:type="dcterms:W3CDTF">2011-09-08T14:10:21Z</dcterms:created>
  <dcterms:modified xsi:type="dcterms:W3CDTF">2014-07-30T15:48:11Z</dcterms:modified>
</cp:coreProperties>
</file>

<file path=docProps/thumbnail.jpeg>
</file>